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8" r:id="rId3"/>
    <p:sldId id="257" r:id="rId4"/>
    <p:sldId id="261" r:id="rId5"/>
    <p:sldId id="259" r:id="rId6"/>
    <p:sldId id="272" r:id="rId7"/>
    <p:sldId id="262" r:id="rId8"/>
    <p:sldId id="27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NAMU 1750" panose="00000400000000000000" pitchFamily="50" charset="0"/>
      <p:regular r:id="rId24"/>
    </p:embeddedFont>
    <p:embeddedFont>
      <p:font typeface="Nastup Basic" panose="00000500000000000000" pitchFamily="50" charset="0"/>
      <p:regular r:id="rId25"/>
    </p:embeddedFont>
  </p:embeddedFontLst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2B647CC-70E4-BDF6-9898-2A8EFA84D4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3" t="4692"/>
          <a:stretch/>
        </p:blipFill>
        <p:spPr>
          <a:xfrm>
            <a:off x="0" y="0"/>
            <a:ext cx="12191999" cy="56250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92B4C0-071E-6DC3-B716-539E44E68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3533045"/>
            <a:ext cx="7730837" cy="2184255"/>
          </a:xfrm>
        </p:spPr>
        <p:txBody>
          <a:bodyPr anchor="b">
            <a:normAutofit/>
          </a:bodyPr>
          <a:lstStyle>
            <a:lvl1pPr algn="r">
              <a:defRPr sz="7200" b="1">
                <a:solidFill>
                  <a:srgbClr val="FF8DBE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F5E912C-7A32-367A-5491-60ED2B2A3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7831" y="5772581"/>
            <a:ext cx="7730838" cy="528638"/>
          </a:xfrm>
        </p:spPr>
        <p:txBody>
          <a:bodyPr/>
          <a:lstStyle>
            <a:lvl1pPr marL="0" indent="0" algn="r">
              <a:buNone/>
              <a:defRPr sz="2400">
                <a:solidFill>
                  <a:srgbClr val="75DC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ru-UA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1154EA-3ADE-A1BF-38E5-4122D7BD9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114496-1C9F-7206-9ED3-EBF328B7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2A8C69-139C-D3EC-59FD-6284C0475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29971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6CD719-0965-D9CB-5269-F90CF2CCD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1734CA-0A25-8176-BF1F-1E0CD398F4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2D3345-79B9-851E-5C32-5050D69AB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E4314C-5D3C-2A85-B134-B4C678369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4C2C50-0C7E-C056-AEBC-8945ED53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01684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8E31EE9-4D43-C7B4-22A9-484A25441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0D1680D-A396-3FA8-1AB5-54C36D1FE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2AB132-7F84-B928-E42D-A8C33397D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F1D9FD-7559-34E3-0563-0B1BCD00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0853F1-C776-EBCC-5D53-B21FA96D1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8387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B90986-C4D7-95DB-E043-E624EBC32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5DCFF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094471-CBB8-F287-80C2-16906008D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B8DD25-613E-0774-9E03-C595BA558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FFEC81-2014-81C6-86C9-C64D9BD48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4B8BBC-C740-E44A-E582-35A1F207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5083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37503-6FBE-332A-ED45-28D0A31B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F8F893-C9CE-90D9-B2D0-063888CF4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C77D2F-9802-9A0B-2FAA-4BB2604C7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D00DDC-1E9B-543D-EFC9-1C84E3627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DBE84E-28C7-9C9E-00C6-9ACD7FC31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36323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89BAD9-E75E-3CB1-C347-ECD96F445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2CE41F-B4B2-0312-980B-ED514FB6A1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DE057A5-7D9C-A981-01DD-80D6EFAAA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AF3C945-5793-3D72-3CFF-E61EF0825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30B2647-4FE0-1865-DBC2-98228E5AC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44E883-9686-C880-5334-0C7B9535E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3275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EA78DE-7C68-6387-7E1C-8FA6AA603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AD9B739-A637-1A1E-AA35-5A1049D2C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398BD1-952F-C79B-FB79-79ABAF3BE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7B7DA7-D7D6-DA50-8C5E-82ADA2C75B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38E5B49-6518-1D35-DA65-95625ABC7D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73C5A09-7C3A-C9BD-9397-A0C4E04F9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9E36316-364E-B735-3AC4-852E8EE29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F4BF54C-7432-5236-F6BB-2895D2479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0293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03CEAC-6252-AB15-8B36-0C7F861E5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F06C041-C9D8-DD05-2009-7F2A520CE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61EAFE5-811B-783D-1314-99A6CF271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864B064-F023-83F3-3751-663494264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46315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0A7BDB6-835A-244B-9B5C-2A36AA7F2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6C9E7C2-12F6-F618-FB69-E8E8C6FE6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BD0B21-B9BA-9B48-41A3-432BD5125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33449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43B6EC-ABBB-436A-E51B-F9DF4E862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1B4E20-5F68-52E9-24B8-F50FFC65F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00461B1-92FB-5204-1441-DA941533D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DFC207-54C1-62E9-AA3D-FB43A15F2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1B87B8-3154-74F2-36C1-8DBCA6CD2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4D811A-9B30-5B54-135C-9DCAD3CE3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26250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C9FF10-171D-18F7-B98D-0ED034721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47C89C1-8393-3898-4D8F-95F5C14093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9D7DC41-E5F2-8C05-E1ED-143BFB6BC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8CF6A0-1637-0167-D662-CD03B2271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B74C598-B066-3E35-F811-D40E48E25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ABDC64B-D630-4A5E-085F-64B82BD95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84963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574EA32-2C2C-D99D-2055-31E3B109604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3FBE4-0241-EF8B-16CF-E29145969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81" y="643149"/>
            <a:ext cx="10515600" cy="6215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74B1D8-7F1F-BA4A-B5B8-EB732D48C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3779D7-398F-B43C-C04A-2E8E0384E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21C51-C169-4B93-9DCA-EF7375833E9E}" type="datetimeFigureOut">
              <a:rPr lang="uk-UA" smtClean="0"/>
              <a:t>18.12.2025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7CCF8A-1F4F-419B-74F6-A42B2FF6F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77921E-8BFE-4459-1EFC-D621124BCE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FB979-BF2C-44C2-AF42-8B7DE76E513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6651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371AC3-D736-419C-A929-862341C541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1619" y="2530154"/>
            <a:ext cx="10737050" cy="2184255"/>
          </a:xfrm>
        </p:spPr>
        <p:txBody>
          <a:bodyPr>
            <a:noAutofit/>
          </a:bodyPr>
          <a:lstStyle/>
          <a:p>
            <a:r>
              <a:rPr lang="uk-UA" sz="5400" b="0" dirty="0">
                <a:latin typeface="Nastup Basic" panose="00000500000000000000" pitchFamily="50" charset="0"/>
              </a:rPr>
              <a:t>Гральна Комора (</a:t>
            </a:r>
            <a:r>
              <a:rPr lang="en-US" sz="5400" b="0" dirty="0" err="1">
                <a:latin typeface="Nastup Basic" panose="00000500000000000000" pitchFamily="50" charset="0"/>
              </a:rPr>
              <a:t>Ne_Programisty</a:t>
            </a:r>
            <a:r>
              <a:rPr lang="en-US" sz="5400" b="0" dirty="0">
                <a:latin typeface="Nastup Basic" panose="00000500000000000000" pitchFamily="50" charset="0"/>
              </a:rPr>
              <a:t>)</a:t>
            </a:r>
            <a:endParaRPr lang="uk-UA" sz="5400" b="0" dirty="0">
              <a:latin typeface="Nastup Basic" panose="00000500000000000000" pitchFamily="50" charset="0"/>
            </a:endParaRP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3A154EE4-D836-41B2-8F3D-AFCBC536E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9342" y="4799187"/>
            <a:ext cx="8809327" cy="1876916"/>
          </a:xfrm>
        </p:spPr>
        <p:txBody>
          <a:bodyPr>
            <a:normAutofit/>
          </a:bodyPr>
          <a:lstStyle/>
          <a:p>
            <a:r>
              <a:rPr lang="uk-UA" dirty="0"/>
              <a:t>Сучасний </a:t>
            </a:r>
            <a:r>
              <a:rPr lang="en-US" dirty="0"/>
              <a:t>E-commerce </a:t>
            </a:r>
            <a:r>
              <a:rPr lang="uk-UA" dirty="0" err="1"/>
              <a:t>вебзастосунок</a:t>
            </a:r>
            <a:r>
              <a:rPr lang="uk-UA" dirty="0"/>
              <a:t> для продажу настільних ігор </a:t>
            </a:r>
            <a:br>
              <a:rPr lang="uk-UA" dirty="0"/>
            </a:br>
            <a:r>
              <a:rPr lang="uk-UA" b="1" dirty="0"/>
              <a:t>Команда:</a:t>
            </a:r>
            <a:r>
              <a:rPr lang="uk-UA" dirty="0"/>
              <a:t> </a:t>
            </a:r>
            <a:r>
              <a:rPr lang="en-US" dirty="0" err="1"/>
              <a:t>Ne_Programisty</a:t>
            </a:r>
            <a:r>
              <a:rPr lang="en-US" dirty="0"/>
              <a:t> </a:t>
            </a:r>
          </a:p>
          <a:p>
            <a:endParaRPr lang="en-GB" dirty="0"/>
          </a:p>
          <a:p>
            <a:r>
              <a:rPr lang="uk-UA" dirty="0"/>
              <a:t>Дата здачі: 16.12.2025</a:t>
            </a:r>
          </a:p>
        </p:txBody>
      </p:sp>
    </p:spTree>
    <p:extLst>
      <p:ext uri="{BB962C8B-B14F-4D97-AF65-F5344CB8AC3E}">
        <p14:creationId xmlns:p14="http://schemas.microsoft.com/office/powerpoint/2010/main" val="2848553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936955" y="316780"/>
            <a:ext cx="831809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Структура бази даних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216616-273E-4DA8-8DEB-3A2AEDE816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7743" y="1225424"/>
            <a:ext cx="6292645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Використовується реляційна модель даних (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SQLite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).</a:t>
            </a:r>
            <a:endParaRPr kumimoji="0" lang="en-GB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Основні сутності:</a:t>
            </a: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👤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Users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id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nickname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email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password_hash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role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📦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Desktop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(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Products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id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name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price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image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🛒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CartItems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Зв'язок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User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&lt;-&gt;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Desktop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(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Many-to-One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🧾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Orders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Історія покупок, статус, сума.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💬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Feedback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Відгуки користувачів.</a:t>
            </a: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📰 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News: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Новини магазину.</a:t>
            </a:r>
            <a:endParaRPr kumimoji="0" lang="en-GB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982663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Зв'язки: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Користувачі мають кошики та замовлення; Відгуки прив'язані до користувачів.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230E16-90EE-44F0-8CF1-95AC589B5D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35" y="2035277"/>
            <a:ext cx="4527141" cy="306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2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3048000" y="454431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API Endpoints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C0B451-4EB1-4278-9C44-2497D77179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7393" y="1376085"/>
            <a:ext cx="5673213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Ми розробили REST</a:t>
            </a:r>
            <a:r>
              <a:rPr lang="en-GB" altLang="uk-UA" dirty="0">
                <a:solidFill>
                  <a:schemeClr val="bg1"/>
                </a:solidFill>
                <a:latin typeface="NAMU 1750" panose="00000400000000000000" pitchFamily="50" charset="0"/>
              </a:rPr>
              <a:t>f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ul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API, документоване через </a:t>
            </a:r>
            <a:r>
              <a:rPr kumimoji="0" lang="uk-UA" altLang="uk-UA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Swagger</a:t>
            </a:r>
            <a:r>
              <a:rPr kumimoji="0" lang="uk-UA" altLang="uk-UA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UI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  <a:endParaRPr kumimoji="0" lang="en-GB" altLang="uk-UA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Приклади:</a:t>
            </a:r>
            <a:endParaRPr kumimoji="0" lang="uk-UA" altLang="uk-UA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POST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auth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login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— Отримання токена.</a:t>
            </a: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GET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desktops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— Отримати каталог товарів.</a:t>
            </a: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POST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carts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— Додати товар у кошик.</a:t>
            </a: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GET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orders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my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— Перегляд історії замовлень.</a:t>
            </a:r>
          </a:p>
          <a:p>
            <a:pPr marL="895350" marR="0" lvl="0" indent="-3540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DELETE 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api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/v1/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users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/{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id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} — Видалення користувача (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Admin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only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262113-4707-4F0A-A3BD-3EF6347BD4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97" t="10351" r="11694"/>
          <a:stretch/>
        </p:blipFill>
        <p:spPr>
          <a:xfrm>
            <a:off x="373626" y="1288441"/>
            <a:ext cx="4996953" cy="315339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70154BB-D464-43DC-B9F1-ADF3243809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066"/>
          <a:stretch/>
        </p:blipFill>
        <p:spPr>
          <a:xfrm>
            <a:off x="2475040" y="3187140"/>
            <a:ext cx="3832353" cy="315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024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976284" y="415102"/>
            <a:ext cx="82394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Технічні виклики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B3ED95-6792-4105-8617-F5F1F50493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380" y="1527001"/>
            <a:ext cx="11533239" cy="446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Проблеми та рішення:</a:t>
            </a:r>
            <a:endParaRPr kumimoji="0" lang="en-GB" altLang="uk-UA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🔴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Infinite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Reload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Loop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Фронтенд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зациклювався при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невалідному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токені.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✅ </a:t>
            </a:r>
            <a:r>
              <a:rPr kumimoji="0" lang="uk-UA" altLang="uk-UA" sz="20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Рішення: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Виправлено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ендпоінт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(/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carts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замість /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cart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 та додано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Circuit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Breaker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в JS (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sessionStorage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flag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).</a:t>
            </a:r>
            <a:endParaRPr kumimoji="0" lang="en-GB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🔴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Permissions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у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Помилка запису в БД при локальному запуску скриптом app.py.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✅ </a:t>
            </a:r>
            <a:r>
              <a:rPr kumimoji="0" lang="uk-UA" altLang="uk-UA" sz="20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Рішення: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Реалізовано "розумний"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конфіг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, який визначає середовище і підставляє абсолютний шлях до БД.</a:t>
            </a:r>
            <a:endParaRPr kumimoji="0" lang="en-GB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🔴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Nginx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Static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Files</a:t>
            </a:r>
            <a:r>
              <a:rPr kumimoji="0" lang="uk-UA" altLang="uk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Проблема з відображенням картинок через проксі.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✅ </a:t>
            </a:r>
            <a:r>
              <a:rPr kumimoji="0" lang="uk-UA" altLang="uk-UA" sz="20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Рішення: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Правильне налаштування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Volumes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та директиви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proxy_pass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у </a:t>
            </a:r>
            <a:r>
              <a:rPr kumimoji="0" lang="uk-UA" altLang="uk-UA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nginx.conf</a:t>
            </a:r>
            <a:r>
              <a:rPr kumimoji="0" lang="uk-UA" altLang="uk-UA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252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455174" y="454431"/>
            <a:ext cx="92816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Цікаві технічні рішення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E36DF2-E3F3-48E9-8110-F6050C00A56D}"/>
              </a:ext>
            </a:extLst>
          </p:cNvPr>
          <p:cNvSpPr txBox="1"/>
          <p:nvPr/>
        </p:nvSpPr>
        <p:spPr>
          <a:xfrm>
            <a:off x="491613" y="1323567"/>
            <a:ext cx="759050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Service Layer Pattern: </a:t>
            </a:r>
          </a:p>
          <a:p>
            <a:pPr algn="just"/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Винесення бізнес-логіки з </a:t>
            </a:r>
            <a:r>
              <a:rPr lang="uk-UA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роутів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 у сервіси.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Це робить код чистим і легким для тестування.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2. Docker Multi-stage Build: </a:t>
            </a:r>
          </a:p>
          <a:p>
            <a:pPr algn="just"/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Використання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python:3.11-alpine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та поетапної збірки дозволило зменшити розмір образу до ~120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MB,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що пришвидшує </a:t>
            </a:r>
            <a:r>
              <a:rPr lang="uk-UA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деплой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5A96BD2-3BC7-4E19-B8F5-68D7FD019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205" y="3852503"/>
            <a:ext cx="5179058" cy="271039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6E51F7C-C228-4E70-8D0E-41290B5CCD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410" y="1162317"/>
            <a:ext cx="2888496" cy="534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826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2792361" y="1066714"/>
            <a:ext cx="66072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800" dirty="0">
                <a:solidFill>
                  <a:srgbClr val="00B0F0"/>
                </a:solidFill>
                <a:latin typeface="Nastup Basic" panose="00000500000000000000" pitchFamily="50" charset="0"/>
              </a:rPr>
              <a:t>Демонстрація</a:t>
            </a:r>
            <a:endParaRPr lang="uk-UA" sz="4800" dirty="0">
              <a:solidFill>
                <a:srgbClr val="00B0F0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E1C0661-6D70-4FC2-9B29-0C08FBA19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31" y="2552777"/>
            <a:ext cx="9733936" cy="348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99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467031" y="1536174"/>
            <a:ext cx="1125793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Roadmap:</a:t>
            </a:r>
            <a:endParaRPr lang="uk-UA" sz="2400" b="1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uk-UA" sz="24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363538" algn="just">
              <a:buFont typeface="+mj-lt"/>
              <a:buAutoNum type="arabicPeriod"/>
            </a:pP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🔴 </a:t>
            </a:r>
            <a:r>
              <a:rPr lang="en-GB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REST-</a:t>
            </a:r>
            <a:r>
              <a:rPr lang="en-GB" sz="2400" b="1" dirty="0" err="1">
                <a:solidFill>
                  <a:schemeClr val="bg1"/>
                </a:solidFill>
                <a:latin typeface="NAMU 1750" panose="00000400000000000000" pitchFamily="50" charset="0"/>
              </a:rPr>
              <a:t>Api</a:t>
            </a:r>
            <a:r>
              <a:rPr lang="uk-UA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: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Перехід всього сайту на АПІ-запити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🐘 </a:t>
            </a:r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PostgreSQL: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Міграція з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SQLite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для кращої продуктивності під навантаженням.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📦 </a:t>
            </a:r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Redis: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 err="1">
                <a:solidFill>
                  <a:schemeClr val="bg1"/>
                </a:solidFill>
                <a:latin typeface="NAMU 1750" panose="00000400000000000000" pitchFamily="50" charset="0"/>
              </a:rPr>
              <a:t>Кешування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 запитів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API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та сесій.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💳 </a:t>
            </a:r>
            <a:r>
              <a:rPr lang="uk-UA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Платіжна система: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 Інтеграція </a:t>
            </a:r>
            <a:r>
              <a:rPr lang="en-US" sz="2400" dirty="0" err="1">
                <a:solidFill>
                  <a:schemeClr val="bg1"/>
                </a:solidFill>
                <a:latin typeface="NAMU 1750" panose="00000400000000000000" pitchFamily="50" charset="0"/>
              </a:rPr>
              <a:t>LiqPay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або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Stripe.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🔒 </a:t>
            </a:r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HTTPS: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Налаштування </a:t>
            </a:r>
            <a:r>
              <a:rPr lang="en-US" sz="2400" dirty="0" err="1">
                <a:solidFill>
                  <a:schemeClr val="bg1"/>
                </a:solidFill>
                <a:latin typeface="NAMU 1750" panose="00000400000000000000" pitchFamily="50" charset="0"/>
              </a:rPr>
              <a:t>Certbot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(Let's Encrypt)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у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Nginx-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контейнері.</a:t>
            </a:r>
          </a:p>
          <a:p>
            <a:pPr marL="717550" indent="-363538" algn="just">
              <a:buFont typeface="+mj-lt"/>
              <a:buAutoNum type="arabicPeriod"/>
            </a:pP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📱 </a:t>
            </a:r>
            <a:r>
              <a:rPr lang="en-US" sz="2400" b="1" dirty="0">
                <a:solidFill>
                  <a:schemeClr val="bg1"/>
                </a:solidFill>
                <a:latin typeface="NAMU 1750" panose="00000400000000000000" pitchFamily="50" charset="0"/>
              </a:rPr>
              <a:t>Mobile App: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Розробка </a:t>
            </a:r>
            <a:r>
              <a:rPr lang="uk-UA" sz="2400" dirty="0" err="1">
                <a:solidFill>
                  <a:schemeClr val="bg1"/>
                </a:solidFill>
                <a:latin typeface="NAMU 1750" panose="00000400000000000000" pitchFamily="50" charset="0"/>
              </a:rPr>
              <a:t>повноцінногшо</a:t>
            </a:r>
            <a:r>
              <a:rPr lang="uk-UA" sz="2400" dirty="0">
                <a:solidFill>
                  <a:schemeClr val="bg1"/>
                </a:solidFill>
                <a:latin typeface="NAMU 1750" panose="00000400000000000000" pitchFamily="50" charset="0"/>
              </a:rPr>
              <a:t> мобільного застосунку, використовуючи наш готовий </a:t>
            </a:r>
            <a:r>
              <a:rPr lang="en-US" sz="2400" dirty="0">
                <a:solidFill>
                  <a:schemeClr val="bg1"/>
                </a:solidFill>
                <a:latin typeface="NAMU 1750" panose="00000400000000000000" pitchFamily="50" charset="0"/>
              </a:rPr>
              <a:t>API.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012723" y="454431"/>
            <a:ext cx="101665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400" dirty="0">
                <a:solidFill>
                  <a:srgbClr val="00B0F0"/>
                </a:solidFill>
                <a:latin typeface="Nastup Basic" panose="00000500000000000000" pitchFamily="50" charset="0"/>
              </a:rPr>
              <a:t>Можливості розвитку</a:t>
            </a:r>
            <a:endParaRPr lang="uk-UA" sz="4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040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196645" y="1631483"/>
            <a:ext cx="11798709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2400" b="1" dirty="0">
                <a:solidFill>
                  <a:schemeClr val="bg1"/>
                </a:solidFill>
              </a:rPr>
              <a:t>Результати:</a:t>
            </a:r>
            <a:r>
              <a:rPr lang="uk-UA" sz="2400" dirty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uk-UA" sz="2000" dirty="0">
                <a:solidFill>
                  <a:schemeClr val="bg1"/>
                </a:solidFill>
              </a:rPr>
              <a:t>Ми пройшли повний шлях </a:t>
            </a:r>
            <a:r>
              <a:rPr lang="en-US" sz="2000" dirty="0">
                <a:solidFill>
                  <a:schemeClr val="bg1"/>
                </a:solidFill>
              </a:rPr>
              <a:t>SDLC (Software Development Life Cycle): </a:t>
            </a:r>
            <a:r>
              <a:rPr lang="uk-UA" sz="2000" dirty="0">
                <a:solidFill>
                  <a:schemeClr val="bg1"/>
                </a:solidFill>
              </a:rPr>
              <a:t>від ідеї та макетів до </a:t>
            </a:r>
            <a:r>
              <a:rPr lang="uk-UA" sz="2000" dirty="0" err="1">
                <a:solidFill>
                  <a:schemeClr val="bg1"/>
                </a:solidFill>
              </a:rPr>
              <a:t>контейнеризованого</a:t>
            </a:r>
            <a:r>
              <a:rPr lang="uk-UA" sz="2000" dirty="0">
                <a:solidFill>
                  <a:schemeClr val="bg1"/>
                </a:solidFill>
              </a:rPr>
              <a:t> продукту, готового до </a:t>
            </a:r>
            <a:r>
              <a:rPr lang="uk-UA" sz="2000" dirty="0" err="1">
                <a:solidFill>
                  <a:schemeClr val="bg1"/>
                </a:solidFill>
              </a:rPr>
              <a:t>деплою</a:t>
            </a:r>
            <a:r>
              <a:rPr lang="uk-UA" sz="2000" dirty="0">
                <a:solidFill>
                  <a:schemeClr val="bg1"/>
                </a:solidFill>
              </a:rPr>
              <a:t> в хмару (</a:t>
            </a:r>
            <a:r>
              <a:rPr lang="en-US" sz="2000" dirty="0">
                <a:solidFill>
                  <a:schemeClr val="bg1"/>
                </a:solidFill>
              </a:rPr>
              <a:t>Render.com).</a:t>
            </a:r>
            <a:endParaRPr lang="uk-UA" sz="2000" dirty="0">
              <a:solidFill>
                <a:schemeClr val="bg1"/>
              </a:solidFill>
            </a:endParaRPr>
          </a:p>
          <a:p>
            <a:pPr algn="just"/>
            <a:endParaRPr lang="en-US" sz="2000" dirty="0">
              <a:solidFill>
                <a:schemeClr val="bg1"/>
              </a:solidFill>
            </a:endParaRPr>
          </a:p>
          <a:p>
            <a:pPr algn="ctr"/>
            <a:r>
              <a:rPr lang="uk-UA" sz="2400" b="1" dirty="0">
                <a:solidFill>
                  <a:schemeClr val="bg1"/>
                </a:solidFill>
              </a:rPr>
              <a:t>Здобуті навички:</a:t>
            </a:r>
            <a:endParaRPr lang="uk-UA" sz="2400" dirty="0">
              <a:solidFill>
                <a:schemeClr val="bg1"/>
              </a:solidFill>
            </a:endParaRPr>
          </a:p>
          <a:p>
            <a:pPr marL="628650" indent="-274638" algn="just"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chemeClr val="bg1"/>
                </a:solidFill>
              </a:rPr>
              <a:t>Робота з </a:t>
            </a:r>
            <a:r>
              <a:rPr lang="en-US" sz="2000" b="1" dirty="0">
                <a:solidFill>
                  <a:schemeClr val="bg1"/>
                </a:solidFill>
              </a:rPr>
              <a:t>Git Flow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uk-UA" sz="2000" dirty="0">
                <a:solidFill>
                  <a:schemeClr val="bg1"/>
                </a:solidFill>
              </a:rPr>
              <a:t>та вирішення конфліктів.</a:t>
            </a:r>
          </a:p>
          <a:p>
            <a:pPr marL="628650" indent="-274638" algn="just">
              <a:buFont typeface="Arial" panose="020B0604020202020204" pitchFamily="34" charset="0"/>
              <a:buChar char="•"/>
            </a:pPr>
            <a:r>
              <a:rPr lang="uk-UA" sz="2000" dirty="0" err="1">
                <a:solidFill>
                  <a:schemeClr val="bg1"/>
                </a:solidFill>
              </a:rPr>
              <a:t>Проєктування</a:t>
            </a:r>
            <a:r>
              <a:rPr lang="uk-UA" sz="2000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REST API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uk-UA" sz="2000" dirty="0">
                <a:solidFill>
                  <a:schemeClr val="bg1"/>
                </a:solidFill>
              </a:rPr>
              <a:t>та баз даних.</a:t>
            </a:r>
          </a:p>
          <a:p>
            <a:pPr marL="628650" indent="-274638" algn="just"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chemeClr val="bg1"/>
                </a:solidFill>
              </a:rPr>
              <a:t>Написання </a:t>
            </a:r>
            <a:r>
              <a:rPr lang="en-US" sz="2000" b="1" dirty="0">
                <a:solidFill>
                  <a:schemeClr val="bg1"/>
                </a:solidFill>
              </a:rPr>
              <a:t>Unit &amp; Integration </a:t>
            </a:r>
            <a:r>
              <a:rPr lang="uk-UA" sz="2000" b="1" dirty="0">
                <a:solidFill>
                  <a:schemeClr val="bg1"/>
                </a:solidFill>
              </a:rPr>
              <a:t>тестів</a:t>
            </a:r>
            <a:r>
              <a:rPr lang="uk-UA" sz="2000" dirty="0">
                <a:solidFill>
                  <a:schemeClr val="bg1"/>
                </a:solidFill>
              </a:rPr>
              <a:t>.</a:t>
            </a:r>
          </a:p>
          <a:p>
            <a:pPr marL="628650" indent="-274638" algn="just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DevOps:</a:t>
            </a:r>
            <a:r>
              <a:rPr lang="en-US" sz="2000" dirty="0">
                <a:solidFill>
                  <a:schemeClr val="bg1"/>
                </a:solidFill>
              </a:rPr>
              <a:t> Docker, Nginx, CI/CD </a:t>
            </a:r>
            <a:r>
              <a:rPr lang="uk-UA" sz="2000" dirty="0">
                <a:solidFill>
                  <a:schemeClr val="bg1"/>
                </a:solidFill>
              </a:rPr>
              <a:t>основи.</a:t>
            </a:r>
          </a:p>
          <a:p>
            <a:pPr marL="628650" indent="-274638" algn="just">
              <a:buFont typeface="Arial" panose="020B0604020202020204" pitchFamily="34" charset="0"/>
              <a:buChar char="•"/>
            </a:pPr>
            <a:endParaRPr lang="uk-UA" sz="2000" dirty="0">
              <a:solidFill>
                <a:schemeClr val="bg1"/>
              </a:solidFill>
            </a:endParaRPr>
          </a:p>
          <a:p>
            <a:pPr algn="ctr"/>
            <a:r>
              <a:rPr lang="uk-UA" sz="2400" b="1" dirty="0" err="1">
                <a:solidFill>
                  <a:schemeClr val="bg1"/>
                </a:solidFill>
              </a:rPr>
              <a:t>Проєкт</a:t>
            </a:r>
            <a:r>
              <a:rPr lang="uk-UA" sz="2400" b="1" dirty="0">
                <a:solidFill>
                  <a:schemeClr val="bg1"/>
                </a:solidFill>
              </a:rPr>
              <a:t> "Гральна Комора" готовий до масштабування!</a:t>
            </a:r>
            <a:endParaRPr lang="uk-UA" sz="2400" dirty="0">
              <a:solidFill>
                <a:schemeClr val="bg1"/>
              </a:solidFill>
            </a:endParaRPr>
          </a:p>
          <a:p>
            <a:pPr algn="ctr"/>
            <a:r>
              <a:rPr lang="uk-UA" sz="2800" dirty="0">
                <a:solidFill>
                  <a:schemeClr val="bg1"/>
                </a:solidFill>
              </a:rPr>
              <a:t>Дякуємо за увагу!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3048000" y="454431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Висновки</a:t>
            </a:r>
            <a:endParaRPr lang="uk-UA" sz="4000" dirty="0">
              <a:solidFill>
                <a:srgbClr val="00B0F0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5F03C16-7A15-4AEC-9E1E-5B931377BC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509605"/>
            <a:ext cx="2329016" cy="232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53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830825" y="1285428"/>
            <a:ext cx="1053034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400" b="1" dirty="0">
                <a:solidFill>
                  <a:schemeClr val="bg1"/>
                </a:solidFill>
              </a:rPr>
              <a:t>🚀 Команда «</a:t>
            </a:r>
            <a:r>
              <a:rPr lang="en-US" sz="2400" b="1" dirty="0" err="1">
                <a:solidFill>
                  <a:schemeClr val="bg1"/>
                </a:solidFill>
              </a:rPr>
              <a:t>Ne_Programisty</a:t>
            </a:r>
            <a:r>
              <a:rPr lang="uk-UA" sz="2400" b="1" dirty="0">
                <a:solidFill>
                  <a:schemeClr val="bg1"/>
                </a:solidFill>
              </a:rPr>
              <a:t>»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pPr marL="1169988" indent="-452438">
              <a:buFont typeface="Arial" panose="020B0604020202020204" pitchFamily="34" charset="0"/>
              <a:buChar char="•"/>
            </a:pPr>
            <a:r>
              <a:rPr lang="uk-UA" sz="2400" dirty="0">
                <a:solidFill>
                  <a:schemeClr val="bg1"/>
                </a:solidFill>
              </a:rPr>
              <a:t>🦁 </a:t>
            </a:r>
            <a:r>
              <a:rPr lang="uk-UA" sz="2400" b="1" dirty="0">
                <a:solidFill>
                  <a:schemeClr val="bg1"/>
                </a:solidFill>
              </a:rPr>
              <a:t>Лукащук Данило</a:t>
            </a:r>
            <a:r>
              <a:rPr lang="uk-UA" sz="2400" dirty="0">
                <a:solidFill>
                  <a:schemeClr val="bg1"/>
                </a:solidFill>
              </a:rPr>
              <a:t> — </a:t>
            </a:r>
            <a:r>
              <a:rPr lang="en-US" sz="2400" i="1" dirty="0">
                <a:solidFill>
                  <a:schemeClr val="bg1"/>
                </a:solidFill>
              </a:rPr>
              <a:t>Team Lead / </a:t>
            </a:r>
            <a:r>
              <a:rPr lang="en-US" sz="2400" i="1" dirty="0" err="1">
                <a:solidFill>
                  <a:schemeClr val="bg1"/>
                </a:solidFill>
              </a:rPr>
              <a:t>Fullstack</a:t>
            </a:r>
            <a:endParaRPr lang="en-US" sz="2400" dirty="0">
              <a:solidFill>
                <a:schemeClr val="bg1"/>
              </a:solidFill>
            </a:endParaRPr>
          </a:p>
          <a:p>
            <a:pPr marL="1174750" lvl="2"/>
            <a:r>
              <a:rPr lang="uk-UA" sz="2400" dirty="0">
                <a:solidFill>
                  <a:schemeClr val="bg1"/>
                </a:solidFill>
              </a:rPr>
              <a:t>Архітектура </a:t>
            </a:r>
            <a:r>
              <a:rPr lang="uk-UA" sz="2400" dirty="0" err="1">
                <a:solidFill>
                  <a:schemeClr val="bg1"/>
                </a:solidFill>
              </a:rPr>
              <a:t>проєкту</a:t>
            </a:r>
            <a:r>
              <a:rPr lang="uk-UA" sz="2400" dirty="0">
                <a:solidFill>
                  <a:schemeClr val="bg1"/>
                </a:solidFill>
              </a:rPr>
              <a:t>, </a:t>
            </a:r>
            <a:r>
              <a:rPr lang="en-US" sz="2400" dirty="0">
                <a:solidFill>
                  <a:schemeClr val="bg1"/>
                </a:solidFill>
              </a:rPr>
              <a:t>Docker &amp; Nginx, </a:t>
            </a:r>
            <a:r>
              <a:rPr lang="uk-UA" sz="2400" dirty="0" err="1">
                <a:solidFill>
                  <a:schemeClr val="bg1"/>
                </a:solidFill>
              </a:rPr>
              <a:t>Адмін</a:t>
            </a:r>
            <a:r>
              <a:rPr lang="uk-UA" sz="2400" dirty="0">
                <a:solidFill>
                  <a:schemeClr val="bg1"/>
                </a:solidFill>
              </a:rPr>
              <a:t>-панель.</a:t>
            </a:r>
          </a:p>
          <a:p>
            <a:pPr marL="1174750" lvl="2"/>
            <a:endParaRPr lang="uk-UA" sz="2400" dirty="0">
              <a:solidFill>
                <a:schemeClr val="bg1"/>
              </a:solidFill>
            </a:endParaRPr>
          </a:p>
          <a:p>
            <a:pPr marL="1169988" indent="-452438">
              <a:buFont typeface="Arial" panose="020B0604020202020204" pitchFamily="34" charset="0"/>
              <a:buChar char="•"/>
            </a:pPr>
            <a:r>
              <a:rPr lang="uk-UA" sz="2400" dirty="0">
                <a:solidFill>
                  <a:schemeClr val="bg1"/>
                </a:solidFill>
              </a:rPr>
              <a:t>🦊 </a:t>
            </a:r>
            <a:r>
              <a:rPr lang="uk-UA" sz="2400" b="1" dirty="0" err="1">
                <a:solidFill>
                  <a:schemeClr val="bg1"/>
                </a:solidFill>
              </a:rPr>
              <a:t>Чорноус</a:t>
            </a:r>
            <a:r>
              <a:rPr lang="uk-UA" sz="2400" b="1" dirty="0">
                <a:solidFill>
                  <a:schemeClr val="bg1"/>
                </a:solidFill>
              </a:rPr>
              <a:t> Сергій</a:t>
            </a:r>
            <a:r>
              <a:rPr lang="uk-UA" sz="2400" dirty="0">
                <a:solidFill>
                  <a:schemeClr val="bg1"/>
                </a:solidFill>
              </a:rPr>
              <a:t> — </a:t>
            </a:r>
            <a:r>
              <a:rPr lang="en-US" sz="2400" i="1" dirty="0">
                <a:solidFill>
                  <a:schemeClr val="bg1"/>
                </a:solidFill>
              </a:rPr>
              <a:t>Frontend Dev</a:t>
            </a:r>
            <a:endParaRPr lang="en-US" sz="2400" dirty="0">
              <a:solidFill>
                <a:schemeClr val="bg1"/>
              </a:solidFill>
            </a:endParaRPr>
          </a:p>
          <a:p>
            <a:pPr marL="1174750" lvl="2"/>
            <a:r>
              <a:rPr lang="uk-UA" sz="2400" dirty="0">
                <a:solidFill>
                  <a:schemeClr val="bg1"/>
                </a:solidFill>
              </a:rPr>
              <a:t>Дизайн інтерфейсу, Кошик, Логіка замовлень.</a:t>
            </a:r>
          </a:p>
          <a:p>
            <a:pPr marL="1174750" lvl="2"/>
            <a:endParaRPr lang="uk-UA" sz="2400" dirty="0">
              <a:solidFill>
                <a:schemeClr val="bg1"/>
              </a:solidFill>
            </a:endParaRPr>
          </a:p>
          <a:p>
            <a:pPr marL="1169988" indent="-452438">
              <a:buFont typeface="Arial" panose="020B0604020202020204" pitchFamily="34" charset="0"/>
              <a:buChar char="•"/>
            </a:pPr>
            <a:r>
              <a:rPr lang="uk-UA" sz="2400" dirty="0">
                <a:solidFill>
                  <a:schemeClr val="bg1"/>
                </a:solidFill>
              </a:rPr>
              <a:t>🐻 </a:t>
            </a:r>
            <a:r>
              <a:rPr lang="uk-UA" sz="2400" b="1" dirty="0" err="1">
                <a:solidFill>
                  <a:schemeClr val="bg1"/>
                </a:solidFill>
              </a:rPr>
              <a:t>Базюк</a:t>
            </a:r>
            <a:r>
              <a:rPr lang="uk-UA" sz="2400" b="1" dirty="0">
                <a:solidFill>
                  <a:schemeClr val="bg1"/>
                </a:solidFill>
              </a:rPr>
              <a:t> Максим</a:t>
            </a:r>
            <a:r>
              <a:rPr lang="uk-UA" sz="2400" dirty="0">
                <a:solidFill>
                  <a:schemeClr val="bg1"/>
                </a:solidFill>
              </a:rPr>
              <a:t> — </a:t>
            </a:r>
            <a:r>
              <a:rPr lang="en-US" sz="2400" i="1" dirty="0">
                <a:solidFill>
                  <a:schemeClr val="bg1"/>
                </a:solidFill>
              </a:rPr>
              <a:t>Backend Dev</a:t>
            </a:r>
            <a:endParaRPr lang="en-US" sz="2400" dirty="0">
              <a:solidFill>
                <a:schemeClr val="bg1"/>
              </a:solidFill>
            </a:endParaRPr>
          </a:p>
          <a:p>
            <a:pPr marL="1174750" lvl="2"/>
            <a:r>
              <a:rPr lang="uk-UA" sz="2400" dirty="0">
                <a:solidFill>
                  <a:schemeClr val="bg1"/>
                </a:solidFill>
              </a:rPr>
              <a:t>Система відгуків (</a:t>
            </a:r>
            <a:r>
              <a:rPr lang="en-US" sz="2400" dirty="0">
                <a:solidFill>
                  <a:schemeClr val="bg1"/>
                </a:solidFill>
              </a:rPr>
              <a:t>Feedback), </a:t>
            </a:r>
            <a:r>
              <a:rPr lang="uk-UA" sz="2400" dirty="0">
                <a:solidFill>
                  <a:schemeClr val="bg1"/>
                </a:solidFill>
              </a:rPr>
              <a:t>Новини, анімації.</a:t>
            </a:r>
          </a:p>
          <a:p>
            <a:pPr marL="1174750" lvl="2"/>
            <a:endParaRPr lang="uk-UA" sz="2400" dirty="0">
              <a:solidFill>
                <a:schemeClr val="bg1"/>
              </a:solidFill>
            </a:endParaRPr>
          </a:p>
          <a:p>
            <a:pPr marL="1169988" indent="-452438">
              <a:buFont typeface="Arial" panose="020B0604020202020204" pitchFamily="34" charset="0"/>
              <a:buChar char="•"/>
            </a:pPr>
            <a:r>
              <a:rPr lang="uk-UA" sz="2400" dirty="0">
                <a:solidFill>
                  <a:schemeClr val="bg1"/>
                </a:solidFill>
              </a:rPr>
              <a:t>🐼 </a:t>
            </a:r>
            <a:r>
              <a:rPr lang="uk-UA" sz="2400" b="1" dirty="0">
                <a:solidFill>
                  <a:schemeClr val="bg1"/>
                </a:solidFill>
              </a:rPr>
              <a:t>Кондратюк Дмитро</a:t>
            </a:r>
            <a:r>
              <a:rPr lang="uk-UA" sz="2400" dirty="0">
                <a:solidFill>
                  <a:schemeClr val="bg1"/>
                </a:solidFill>
              </a:rPr>
              <a:t> — </a:t>
            </a:r>
            <a:r>
              <a:rPr lang="en-US" sz="2400" i="1" dirty="0">
                <a:solidFill>
                  <a:schemeClr val="bg1"/>
                </a:solidFill>
              </a:rPr>
              <a:t>QA / UI/UX Designer</a:t>
            </a:r>
            <a:endParaRPr lang="en-US" sz="2400" dirty="0">
              <a:solidFill>
                <a:schemeClr val="bg1"/>
              </a:solidFill>
            </a:endParaRPr>
          </a:p>
          <a:p>
            <a:pPr marL="1174750" lvl="2"/>
            <a:r>
              <a:rPr lang="uk-UA" sz="2400" dirty="0">
                <a:solidFill>
                  <a:schemeClr val="bg1"/>
                </a:solidFill>
              </a:rPr>
              <a:t>Тестування (</a:t>
            </a:r>
            <a:r>
              <a:rPr lang="en-US" sz="2400" dirty="0">
                <a:solidFill>
                  <a:schemeClr val="bg1"/>
                </a:solidFill>
              </a:rPr>
              <a:t>Bug hunting), </a:t>
            </a:r>
            <a:r>
              <a:rPr lang="uk-UA" sz="2400" dirty="0">
                <a:solidFill>
                  <a:schemeClr val="bg1"/>
                </a:solidFill>
              </a:rPr>
              <a:t>Адаптивність.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2310581" y="454431"/>
            <a:ext cx="75708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4800" dirty="0">
                <a:solidFill>
                  <a:srgbClr val="00B0F0"/>
                </a:solidFill>
                <a:latin typeface="Nastup Basic" panose="00000500000000000000" pitchFamily="50" charset="0"/>
              </a:rPr>
              <a:t>СКЛАД КОМАНДИ</a:t>
            </a:r>
            <a:endParaRPr lang="uk-UA" sz="4800" dirty="0">
              <a:solidFill>
                <a:srgbClr val="00B0F0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1081339-6CC3-4A78-89FF-ABF7DFA41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463" y="1429123"/>
            <a:ext cx="1949385" cy="194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6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D99D3B9-FAF5-451F-A917-5033C0043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872" y="3755923"/>
            <a:ext cx="5083480" cy="26476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452283" y="1231609"/>
            <a:ext cx="4945627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Проблема: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 Ринок настільних ігор зростає, але користувачам часто не вистачає зручних, швидких та сучасних платформ для їх придбання. Багато існуючих сайтів мають застарілий дизайн, складну навігацію або відсутність мобільної адаптації.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Цільова аудиторія:</a:t>
            </a: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541338" indent="-276225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Фанати настільних ігор (гіки).</a:t>
            </a:r>
          </a:p>
          <a:p>
            <a:pPr marL="541338" indent="-276225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Компанії друзів, що шукають розваги.</a:t>
            </a:r>
          </a:p>
          <a:p>
            <a:pPr marL="541338" indent="-276225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Батьки, що шукають розвиваючі ігри для дітей.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541338" indent="-276225" algn="just">
              <a:buFont typeface="Arial" panose="020B0604020202020204" pitchFamily="34" charset="0"/>
              <a:buChar char="•"/>
            </a:pP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Актуальність: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 Створення "лампового", але технологічного простору для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ком'юніті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 з можливістю швидкої покупки, читання новин та обміну відгуками.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3048000" y="454431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Огляд проблеми</a:t>
            </a:r>
            <a:endParaRPr lang="uk-UA" sz="4000" dirty="0">
              <a:solidFill>
                <a:srgbClr val="00B0F0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440FF6F-A86B-420B-A254-47EF45B4C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897" y="1408139"/>
            <a:ext cx="5894017" cy="252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26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84F606B-49FF-42C7-AF0C-7E5D20F17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523" y="983605"/>
            <a:ext cx="2005279" cy="436060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432A8CE-67BD-4F57-A86A-664FB1F99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717" y="1179871"/>
            <a:ext cx="1948145" cy="4164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285138" y="810716"/>
            <a:ext cx="567321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Наше рішення: </a:t>
            </a:r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"Гральна Комора" 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— це повнофункціональний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вебсервіс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, що поєднує в собі каталог товарів, 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CMS (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систему управління контентом) та 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RESTful API.</a:t>
            </a: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en-US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Ключова цінність:</a:t>
            </a:r>
            <a:endParaRPr lang="en-GB" b="1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42913"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⚡ Швидкість: Оптимізований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бекенд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 та легкий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фронтенд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42913"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📱 Зручність: Адаптивний дизайн (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Mobile-First) 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та інтуїтивний 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UX.</a:t>
            </a:r>
          </a:p>
          <a:p>
            <a:pPr marL="717550" indent="-442913"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🛡️ Надійність: Безпечна авторизація та стабільна робота завдяки контейнеризації.</a:t>
            </a:r>
          </a:p>
          <a:p>
            <a:pPr marL="717550" indent="-442913" algn="just"/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Унікальні особливості:</a:t>
            </a:r>
            <a:endParaRPr lang="en-GB" b="1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628650" indent="-354013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Власні 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CSS-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анімації та </a:t>
            </a:r>
            <a:r>
              <a:rPr lang="uk-UA" dirty="0" err="1">
                <a:solidFill>
                  <a:schemeClr val="bg1"/>
                </a:solidFill>
                <a:latin typeface="NAMU 1750" panose="00000400000000000000" pitchFamily="50" charset="0"/>
              </a:rPr>
              <a:t>лоадер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628650" indent="-354013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Темна/Світла тема.</a:t>
            </a:r>
            <a:endParaRPr lang="en-GB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628650" indent="-354013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Гнучка система ролей (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User, Moderator, Admin).</a:t>
            </a: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6096000" y="11977"/>
            <a:ext cx="53979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800" dirty="0">
                <a:solidFill>
                  <a:srgbClr val="00B0F0"/>
                </a:solidFill>
                <a:latin typeface="Nastup Basic" panose="00000500000000000000" pitchFamily="50" charset="0"/>
              </a:rPr>
              <a:t>Рішення</a:t>
            </a:r>
            <a:endParaRPr lang="uk-UA" sz="4800" dirty="0">
              <a:solidFill>
                <a:srgbClr val="00B0F0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A327ED-2183-4EDE-B80E-93F0C0BA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25"/>
          <a:stretch/>
        </p:blipFill>
        <p:spPr>
          <a:xfrm>
            <a:off x="5011902" y="2871019"/>
            <a:ext cx="6845800" cy="357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53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285135" y="1458614"/>
            <a:ext cx="628998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Ми обрали сучасний стек для балансу між швидкістю розробки та продуктивністю.</a:t>
            </a:r>
          </a:p>
          <a:p>
            <a:pPr algn="just"/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Frontend:</a:t>
            </a:r>
            <a:endParaRPr lang="en-US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🎨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HTML5 / CSS3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(Custom Animations)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🅱️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Bootstrap 5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Адаптивність)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⚡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JavaScript (ES6+)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(Fetch API, </a:t>
            </a: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динаміка)</a:t>
            </a:r>
          </a:p>
          <a:p>
            <a:pPr algn="just"/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Backend:</a:t>
            </a:r>
            <a:endParaRPr lang="en-US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🐍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Python 3.13</a:t>
            </a:r>
            <a:endParaRPr lang="en-US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🌶️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Flask 3.0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(Web Framework)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🗄️ </a:t>
            </a:r>
            <a:r>
              <a:rPr lang="en-US" b="1" dirty="0" err="1">
                <a:solidFill>
                  <a:schemeClr val="bg1"/>
                </a:solidFill>
                <a:latin typeface="NAMU 1750" panose="00000400000000000000" pitchFamily="50" charset="0"/>
              </a:rPr>
              <a:t>SQLAlchemy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 + Alembic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(ORM &amp; Migrations)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🔐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Flask-JWT-Extended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(Security)</a:t>
            </a:r>
          </a:p>
          <a:p>
            <a:pPr algn="just"/>
            <a:r>
              <a:rPr lang="uk-UA" b="1" dirty="0">
                <a:solidFill>
                  <a:schemeClr val="bg1"/>
                </a:solidFill>
                <a:latin typeface="NAMU 1750" panose="00000400000000000000" pitchFamily="50" charset="0"/>
              </a:rPr>
              <a:t>Інфраструктура:</a:t>
            </a:r>
            <a:endParaRPr lang="uk-UA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🐳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Docker &amp; Docker Compose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(Containerization)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🦁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Nginx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(Reverse Proxy)</a:t>
            </a:r>
          </a:p>
          <a:p>
            <a:pPr marL="717550" indent="-452438" algn="just"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NAMU 1750" panose="00000400000000000000" pitchFamily="50" charset="0"/>
              </a:rPr>
              <a:t>🐙 </a:t>
            </a:r>
            <a:r>
              <a:rPr lang="en-US" b="1" dirty="0">
                <a:solidFill>
                  <a:schemeClr val="bg1"/>
                </a:solidFill>
                <a:latin typeface="NAMU 1750" panose="00000400000000000000" pitchFamily="50" charset="0"/>
              </a:rPr>
              <a:t>Git &amp; GitHub</a:t>
            </a:r>
            <a:r>
              <a:rPr lang="en-US" dirty="0">
                <a:solidFill>
                  <a:schemeClr val="bg1"/>
                </a:solidFill>
                <a:latin typeface="NAMU 1750" panose="00000400000000000000" pitchFamily="50" charset="0"/>
              </a:rPr>
              <a:t> (Version Control)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2320413" y="100469"/>
            <a:ext cx="755117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400" dirty="0">
                <a:solidFill>
                  <a:srgbClr val="00B0F0"/>
                </a:solidFill>
                <a:latin typeface="Nastup Basic" panose="00000500000000000000" pitchFamily="50" charset="0"/>
              </a:rPr>
              <a:t>Технологічний стек</a:t>
            </a:r>
            <a:endParaRPr lang="uk-UA" sz="4400" dirty="0">
              <a:solidFill>
                <a:srgbClr val="00B0F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25A2911-DC84-494B-A7C0-65684305F1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3"/>
          <a:stretch/>
        </p:blipFill>
        <p:spPr bwMode="auto">
          <a:xfrm>
            <a:off x="7085039" y="1458614"/>
            <a:ext cx="1881981" cy="152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263B08D-48CA-4E51-917D-1608479240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3"/>
          <a:stretch/>
        </p:blipFill>
        <p:spPr bwMode="auto">
          <a:xfrm>
            <a:off x="8967020" y="1458614"/>
            <a:ext cx="1333070" cy="152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8530709-E729-4819-89B8-93E0F9A85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423" y="2600364"/>
            <a:ext cx="1773492" cy="1413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JavaScript logo and symbol, meaning, history, PNG">
            <a:extLst>
              <a:ext uri="{FF2B5EF4-FFF2-40B4-BE49-F238E27FC236}">
                <a16:creationId xmlns:a16="http://schemas.microsoft.com/office/drawing/2014/main" id="{25AEAEE1-A239-495D-94A2-5280399A35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08"/>
          <a:stretch/>
        </p:blipFill>
        <p:spPr bwMode="auto">
          <a:xfrm>
            <a:off x="9527457" y="1385609"/>
            <a:ext cx="3242810" cy="1673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5589345B-7303-4BFE-98BA-4FC966AA4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487" y="2832159"/>
            <a:ext cx="2245712" cy="2245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>
            <a:extLst>
              <a:ext uri="{FF2B5EF4-FFF2-40B4-BE49-F238E27FC236}">
                <a16:creationId xmlns:a16="http://schemas.microsoft.com/office/drawing/2014/main" id="{ABB89B58-13EA-4A27-93B9-D19F73F0F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8763" y="5416367"/>
            <a:ext cx="3628103" cy="1035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Docker Logo and symbol, meaning, history, PNG, brand">
            <a:extLst>
              <a:ext uri="{FF2B5EF4-FFF2-40B4-BE49-F238E27FC236}">
                <a16:creationId xmlns:a16="http://schemas.microsoft.com/office/drawing/2014/main" id="{40CDADB2-9FC1-4A8E-8B80-DA60EA7CC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8034" y="2513629"/>
            <a:ext cx="3992378" cy="2245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Nginx Logo - LogoDix">
            <a:extLst>
              <a:ext uri="{FF2B5EF4-FFF2-40B4-BE49-F238E27FC236}">
                <a16:creationId xmlns:a16="http://schemas.microsoft.com/office/drawing/2014/main" id="{02485D7F-2165-4832-B5AC-099A98D26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2095" y="-416679"/>
            <a:ext cx="4219422" cy="2901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Github White Icon SVG Vector &amp; PNG Free Download | UXWing">
            <a:extLst>
              <a:ext uri="{FF2B5EF4-FFF2-40B4-BE49-F238E27FC236}">
                <a16:creationId xmlns:a16="http://schemas.microsoft.com/office/drawing/2014/main" id="{6D37F40E-6DC4-4963-8015-3432F98D6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713" y="4556642"/>
            <a:ext cx="1737841" cy="173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055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4C47364-0C38-4AA2-9F3B-5E13CA0A8E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933" y="2836748"/>
            <a:ext cx="5401170" cy="36231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275301" y="1135400"/>
            <a:ext cx="598784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Ми реалізували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Layered Architecture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(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Багатошарову архітектуру) для чистоти коду.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Внутрішня структура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Flask:</a:t>
            </a:r>
            <a:endParaRPr lang="en-US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806450" indent="-354013" algn="just">
              <a:buFont typeface="+mj-lt"/>
              <a:buAutoNum type="arabicPeriod"/>
            </a:pPr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📍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Routes: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Приймають запити (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Controllers).</a:t>
            </a:r>
          </a:p>
          <a:p>
            <a:pPr marL="806450" indent="-354013" algn="just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⚙️ Service Layer: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Бізнес-логіка та </a:t>
            </a:r>
            <a:r>
              <a:rPr lang="uk-UA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валідація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 даних.</a:t>
            </a:r>
          </a:p>
          <a:p>
            <a:pPr marL="806450" indent="-354013" algn="just">
              <a:buFont typeface="+mj-lt"/>
              <a:buAutoNum type="arabicPeriod"/>
            </a:pPr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🗄️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Domain/Repository: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Пряма робота з БД.</a:t>
            </a:r>
          </a:p>
          <a:p>
            <a:pPr marL="806450" indent="-354013" algn="just">
              <a:buFont typeface="+mj-lt"/>
              <a:buAutoNum type="arabicPeriod"/>
            </a:pPr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📄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Models: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Опис таблиць </a:t>
            </a:r>
            <a:r>
              <a:rPr lang="en-US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SQLAlchemy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</a:p>
          <a:p>
            <a:pPr marL="806450" indent="-354013" algn="just">
              <a:buFont typeface="+mj-lt"/>
              <a:buAutoNum type="arabicPeriod"/>
            </a:pPr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💾 </a:t>
            </a:r>
            <a:r>
              <a:rPr lang="en-US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Database: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 SQLite Volume.</a:t>
            </a:r>
          </a:p>
          <a:p>
            <a:pPr marL="806450" indent="-354013" algn="just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algn="just"/>
            <a:r>
              <a:rPr lang="uk-UA" sz="2000" b="1" dirty="0">
                <a:solidFill>
                  <a:schemeClr val="bg1"/>
                </a:solidFill>
                <a:latin typeface="NAMU 1750" panose="00000400000000000000" pitchFamily="50" charset="0"/>
              </a:rPr>
              <a:t>Взаємодія: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Nginx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приймає запити, передає їх у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Flask,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де вони проходять через шари </a:t>
            </a:r>
            <a:r>
              <a:rPr lang="uk-UA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валідації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 та бізнес-логіки перед записом у БД.</a:t>
            </a:r>
          </a:p>
          <a:p>
            <a:pPr algn="just"/>
            <a:endParaRPr lang="uk-UA" sz="20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681316" y="173637"/>
            <a:ext cx="867205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400" dirty="0">
                <a:solidFill>
                  <a:srgbClr val="00B0F0"/>
                </a:solidFill>
                <a:latin typeface="Nastup Basic" panose="00000500000000000000" pitchFamily="50" charset="0"/>
              </a:rPr>
              <a:t>Архітектура системи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A724FCC-C1C9-4C90-9D0A-D457B474D4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6785" y="1330598"/>
            <a:ext cx="2325215" cy="256466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C9F66E1-0B77-45F7-A406-D43D99C92B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981" y="1135400"/>
            <a:ext cx="1588024" cy="474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51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344128" y="1264655"/>
            <a:ext cx="611566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🔐 Аутентифікація: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Реєстрація та вхід (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JWT Access/Refresh </a:t>
            </a: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токени).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uk-UA" sz="2000" dirty="0">
                <a:solidFill>
                  <a:schemeClr val="bg1"/>
                </a:solidFill>
                <a:latin typeface="NAMU 1750" panose="00000400000000000000" pitchFamily="50" charset="0"/>
              </a:rPr>
              <a:t>Відновлення пароля через </a:t>
            </a:r>
            <a:r>
              <a:rPr lang="en-US" sz="2000" dirty="0">
                <a:solidFill>
                  <a:schemeClr val="bg1"/>
                </a:solidFill>
                <a:latin typeface="NAMU 1750" panose="00000400000000000000" pitchFamily="50" charset="0"/>
              </a:rPr>
              <a:t>email.</a:t>
            </a:r>
            <a:endParaRPr lang="uk-UA" sz="20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691148" y="414903"/>
            <a:ext cx="88097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Основний функціонал</a:t>
            </a:r>
            <a:endParaRPr lang="uk-UA" sz="4000" dirty="0">
              <a:solidFill>
                <a:srgbClr val="00B0F0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516447-15C0-44BF-A4CD-E71F58870B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77"/>
          <a:stretch/>
        </p:blipFill>
        <p:spPr>
          <a:xfrm>
            <a:off x="4945820" y="2697843"/>
            <a:ext cx="6872553" cy="93160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63901-64E2-4195-9B51-A71B8D2E8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251" y="1272066"/>
            <a:ext cx="2981064" cy="160700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E02BA92-8E73-4B6C-B7C7-77DFD92832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07"/>
          <a:stretch/>
        </p:blipFill>
        <p:spPr>
          <a:xfrm>
            <a:off x="9606065" y="2298727"/>
            <a:ext cx="2212308" cy="26614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FBE634-0D51-4126-B74F-BCEB6AC5E7DB}"/>
              </a:ext>
            </a:extLst>
          </p:cNvPr>
          <p:cNvSpPr txBox="1"/>
          <p:nvPr/>
        </p:nvSpPr>
        <p:spPr>
          <a:xfrm>
            <a:off x="5545369" y="3962413"/>
            <a:ext cx="396239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uk-UA" sz="1800" dirty="0">
                <a:solidFill>
                  <a:schemeClr val="bg1"/>
                </a:solidFill>
                <a:latin typeface="NAMU 1750" panose="00000400000000000000" pitchFamily="50" charset="0"/>
              </a:rPr>
              <a:t>🛍️ </a:t>
            </a:r>
            <a:r>
              <a:rPr lang="en-US" sz="1800" dirty="0">
                <a:solidFill>
                  <a:schemeClr val="bg1"/>
                </a:solidFill>
                <a:latin typeface="NAMU 1750" panose="00000400000000000000" pitchFamily="50" charset="0"/>
              </a:rPr>
              <a:t>E-commerce: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800" dirty="0">
                <a:solidFill>
                  <a:schemeClr val="bg1"/>
                </a:solidFill>
                <a:latin typeface="NAMU 1750" panose="00000400000000000000" pitchFamily="50" charset="0"/>
              </a:rPr>
              <a:t>Каталог товарів з фото та описом.</a:t>
            </a:r>
            <a:endParaRPr lang="en-GB" sz="18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800" dirty="0">
                <a:solidFill>
                  <a:schemeClr val="bg1"/>
                </a:solidFill>
                <a:latin typeface="NAMU 1750" panose="00000400000000000000" pitchFamily="50" charset="0"/>
              </a:rPr>
              <a:t>Кошик (додавання, зміна кількості, видалення).</a:t>
            </a:r>
            <a:endParaRPr lang="en-GB" sz="18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uk-UA" sz="1800" dirty="0">
                <a:solidFill>
                  <a:schemeClr val="bg1"/>
                </a:solidFill>
                <a:latin typeface="NAMU 1750" panose="00000400000000000000" pitchFamily="50" charset="0"/>
              </a:rPr>
              <a:t>Оформлення замовлення (</a:t>
            </a:r>
            <a:r>
              <a:rPr lang="en-US" sz="1800" dirty="0">
                <a:solidFill>
                  <a:schemeClr val="bg1"/>
                </a:solidFill>
                <a:latin typeface="NAMU 1750" panose="00000400000000000000" pitchFamily="50" charset="0"/>
              </a:rPr>
              <a:t>Checkout).</a:t>
            </a:r>
            <a:endParaRPr lang="uk-UA" sz="18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A1EA561-1829-4536-A9AD-406ACC3B8C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16" y="3783123"/>
            <a:ext cx="4680156" cy="263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32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8ABF75-BA26-48B2-8EB6-DF48BDD9CCDA}"/>
              </a:ext>
            </a:extLst>
          </p:cNvPr>
          <p:cNvSpPr txBox="1"/>
          <p:nvPr/>
        </p:nvSpPr>
        <p:spPr>
          <a:xfrm>
            <a:off x="344128" y="1264655"/>
            <a:ext cx="611566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⚙️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Адмін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-панель: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CRUD для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товарів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, новин,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користувачів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Модерація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відгуків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en-GB" sz="20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Керування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 статусами </a:t>
            </a:r>
            <a:r>
              <a:rPr lang="ru-RU" sz="2000" dirty="0" err="1">
                <a:solidFill>
                  <a:schemeClr val="bg1"/>
                </a:solidFill>
                <a:latin typeface="NAMU 1750" panose="00000400000000000000" pitchFamily="50" charset="0"/>
              </a:rPr>
              <a:t>замовлень</a:t>
            </a:r>
            <a:r>
              <a:rPr lang="ru-RU" sz="20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uk-UA" sz="20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691148" y="454431"/>
            <a:ext cx="88097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uk-UA" sz="4000" kern="1200" dirty="0">
                <a:solidFill>
                  <a:srgbClr val="00B0F0"/>
                </a:solidFill>
                <a:effectLst/>
                <a:latin typeface="Nastup Basic" panose="00000500000000000000" pitchFamily="50" charset="0"/>
                <a:ea typeface="+mn-ea"/>
                <a:cs typeface="+mn-cs"/>
              </a:rPr>
              <a:t>Основний функціонал</a:t>
            </a:r>
            <a:endParaRPr lang="uk-UA" sz="40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FBE634-0D51-4126-B74F-BCEB6AC5E7DB}"/>
              </a:ext>
            </a:extLst>
          </p:cNvPr>
          <p:cNvSpPr txBox="1"/>
          <p:nvPr/>
        </p:nvSpPr>
        <p:spPr>
          <a:xfrm>
            <a:off x="7462685" y="3780504"/>
            <a:ext cx="39623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📰 Контент:</a:t>
            </a:r>
            <a:endParaRPr lang="en-GB" sz="18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800" dirty="0" err="1">
                <a:solidFill>
                  <a:schemeClr val="bg1"/>
                </a:solidFill>
                <a:latin typeface="NAMU 1750" panose="00000400000000000000" pitchFamily="50" charset="0"/>
              </a:rPr>
              <a:t>Стрічка</a:t>
            </a:r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 новин.</a:t>
            </a:r>
            <a:endParaRPr lang="en-GB" sz="1800" dirty="0">
              <a:solidFill>
                <a:schemeClr val="bg1"/>
              </a:solidFill>
              <a:latin typeface="NAMU 1750" panose="00000400000000000000" pitchFamily="50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Система </a:t>
            </a:r>
            <a:r>
              <a:rPr lang="ru-RU" sz="1800" dirty="0" err="1">
                <a:solidFill>
                  <a:schemeClr val="bg1"/>
                </a:solidFill>
                <a:latin typeface="NAMU 1750" panose="00000400000000000000" pitchFamily="50" charset="0"/>
              </a:rPr>
              <a:t>відгуків</a:t>
            </a:r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 </a:t>
            </a:r>
            <a:r>
              <a:rPr lang="ru-RU" sz="1800" dirty="0" err="1">
                <a:solidFill>
                  <a:schemeClr val="bg1"/>
                </a:solidFill>
                <a:latin typeface="NAMU 1750" panose="00000400000000000000" pitchFamily="50" charset="0"/>
              </a:rPr>
              <a:t>користувачів</a:t>
            </a:r>
            <a:r>
              <a:rPr lang="ru-RU" sz="1800" dirty="0">
                <a:solidFill>
                  <a:schemeClr val="bg1"/>
                </a:solidFill>
                <a:latin typeface="NAMU 1750" panose="00000400000000000000" pitchFamily="50" charset="0"/>
              </a:rPr>
              <a:t>.</a:t>
            </a:r>
            <a:endParaRPr lang="uk-UA" sz="1800" dirty="0">
              <a:solidFill>
                <a:schemeClr val="bg1"/>
              </a:solidFill>
              <a:latin typeface="NAMU 1750" panose="00000400000000000000" pitchFamily="50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FACC18B-2BDF-4DBA-A4F6-2F49400097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" t="18441" r="5726" b="7671"/>
          <a:stretch/>
        </p:blipFill>
        <p:spPr>
          <a:xfrm>
            <a:off x="5860026" y="1239716"/>
            <a:ext cx="3918919" cy="183778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E0788D6-83BE-448C-B9BF-57484F0C7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284" y="2107941"/>
            <a:ext cx="3854245" cy="157529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41BA1F3-BCD4-4A5A-A735-5AB17E3877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785" b="11685"/>
          <a:stretch/>
        </p:blipFill>
        <p:spPr>
          <a:xfrm>
            <a:off x="344128" y="3504835"/>
            <a:ext cx="6951406" cy="267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884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688487-E709-4F6E-88CE-F99A9712C77C}"/>
              </a:ext>
            </a:extLst>
          </p:cNvPr>
          <p:cNvSpPr txBox="1"/>
          <p:nvPr/>
        </p:nvSpPr>
        <p:spPr>
          <a:xfrm>
            <a:off x="1868129" y="294505"/>
            <a:ext cx="84557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Нові функції (</a:t>
            </a:r>
            <a:r>
              <a:rPr lang="en-US" sz="4000" dirty="0">
                <a:solidFill>
                  <a:srgbClr val="00B0F0"/>
                </a:solidFill>
                <a:latin typeface="Nastup Basic" panose="00000500000000000000" pitchFamily="50" charset="0"/>
              </a:rPr>
              <a:t>Lab 8)</a:t>
            </a:r>
            <a:endParaRPr lang="uk-UA" sz="4000" dirty="0">
              <a:solidFill>
                <a:srgbClr val="00B0F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169D76-C1D0-4CAD-B065-5E0BE9D114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723" y="948529"/>
            <a:ext cx="11690554" cy="27238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В рамках останнього етапу ми впровадили 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Контейнеризацію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Що додано:</a:t>
            </a:r>
            <a:endParaRPr kumimoji="0" lang="uk-UA" altLang="uk-UA" sz="1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1071563" marR="0" lvl="0" indent="-2651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🐳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Support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Створено оптимізований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Dockerfile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на базі 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python:3.11-alpine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1071563" marR="0" lvl="0" indent="-2651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🐙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Orchestration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Налаштовано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docker-compose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для зв'язку сервісів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web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та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nginx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  <a:p>
            <a:pPr marL="1071563" marR="0" lvl="0" indent="-26511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🦁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Nginx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Configuration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Налаштовано проксі-сервер для роздачі статики та захисту застосунку.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Як це покращує застосунок:</a:t>
            </a:r>
            <a:endParaRPr kumimoji="0" lang="uk-UA" altLang="uk-UA" sz="1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AMU 1750" panose="00000400000000000000" pitchFamily="50" charset="0"/>
            </a:endParaRPr>
          </a:p>
          <a:p>
            <a:pPr marL="1169988" marR="0" lvl="0" indent="-363538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Ізоляція: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Жодних конфліктів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залежностей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("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It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works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on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my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machine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" — у минулому).</a:t>
            </a:r>
          </a:p>
          <a:p>
            <a:pPr marL="1169988" marR="0" lvl="0" indent="-363538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Легкий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деплой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:</a:t>
            </a:r>
            <a:r>
              <a:rPr kumimoji="0" lang="uk-UA" altLang="uk-UA" sz="1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Розгортання однією командою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docker-compose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 </a:t>
            </a:r>
            <a:r>
              <a:rPr kumimoji="0" lang="uk-UA" altLang="uk-UA" sz="19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up</a:t>
            </a:r>
            <a:r>
              <a:rPr kumimoji="0" lang="uk-UA" altLang="uk-UA" sz="1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AMU 1750" panose="00000400000000000000" pitchFamily="50" charset="0"/>
              </a:rPr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AE1B33-E78C-4119-A001-121A1F9F5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434" y="3755507"/>
            <a:ext cx="9749131" cy="292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325339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base.com-1071">
  <a:themeElements>
    <a:clrScheme name="Custom 5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FE8DBD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powerpointbase.com-1071</Template>
  <TotalTime>75</TotalTime>
  <Words>1074</Words>
  <Application>Microsoft Office PowerPoint</Application>
  <PresentationFormat>Широкий екран</PresentationFormat>
  <Paragraphs>150</Paragraphs>
  <Slides>16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16</vt:i4>
      </vt:variant>
    </vt:vector>
  </HeadingPairs>
  <TitlesOfParts>
    <vt:vector size="22" baseType="lpstr">
      <vt:lpstr>Nastup Basic</vt:lpstr>
      <vt:lpstr>Calibri Light</vt:lpstr>
      <vt:lpstr>Calibri</vt:lpstr>
      <vt:lpstr>NAMU 1750</vt:lpstr>
      <vt:lpstr>Arial</vt:lpstr>
      <vt:lpstr>powerpointbase.com-1071</vt:lpstr>
      <vt:lpstr>Гральна Комора (Ne_Programisty)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Гральна Комора (Ne_Programisty)</dc:title>
  <dc:creator>Данило Лукащук</dc:creator>
  <cp:lastModifiedBy>Данило Лукащук</cp:lastModifiedBy>
  <cp:revision>11</cp:revision>
  <dcterms:created xsi:type="dcterms:W3CDTF">2025-12-16T10:31:35Z</dcterms:created>
  <dcterms:modified xsi:type="dcterms:W3CDTF">2025-12-18T00:30:35Z</dcterms:modified>
</cp:coreProperties>
</file>

<file path=docProps/thumbnail.jpeg>
</file>